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8" r:id="rId1"/>
  </p:sldMasterIdLst>
  <p:sldIdLst>
    <p:sldId id="256" r:id="rId2"/>
    <p:sldId id="259" r:id="rId3"/>
    <p:sldId id="263" r:id="rId4"/>
    <p:sldId id="260" r:id="rId5"/>
    <p:sldId id="262" r:id="rId6"/>
    <p:sldId id="265" r:id="rId7"/>
    <p:sldId id="264" r:id="rId8"/>
    <p:sldId id="281" r:id="rId9"/>
    <p:sldId id="277" r:id="rId10"/>
    <p:sldId id="278" r:id="rId11"/>
    <p:sldId id="282" r:id="rId12"/>
    <p:sldId id="266" r:id="rId13"/>
    <p:sldId id="267" r:id="rId14"/>
    <p:sldId id="268" r:id="rId15"/>
    <p:sldId id="276" r:id="rId16"/>
    <p:sldId id="273" r:id="rId17"/>
    <p:sldId id="274" r:id="rId18"/>
    <p:sldId id="275" r:id="rId19"/>
    <p:sldId id="280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11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3609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7118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3097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298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9849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741021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134331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14727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1724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390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9416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0322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0661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6744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692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4732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632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1583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187" y="954741"/>
            <a:ext cx="8152651" cy="2324035"/>
          </a:xfrm>
        </p:spPr>
        <p:txBody>
          <a:bodyPr/>
          <a:lstStyle/>
          <a:p>
            <a:r>
              <a:rPr lang="en-US" sz="4400" b="1" dirty="0" smtClean="0">
                <a:solidFill>
                  <a:schemeClr val="accent2"/>
                </a:solidFill>
              </a:rPr>
              <a:t>PLACEMENT MANAGEMENT SYSTEM</a:t>
            </a:r>
            <a:endParaRPr lang="en-US" sz="44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8880" y="3540033"/>
            <a:ext cx="7223760" cy="1711235"/>
          </a:xfrm>
        </p:spPr>
        <p:txBody>
          <a:bodyPr>
            <a:normAutofit/>
          </a:bodyPr>
          <a:lstStyle/>
          <a:p>
            <a:pPr algn="l"/>
            <a:r>
              <a:rPr lang="en-IN" sz="1900" b="1" dirty="0" smtClean="0">
                <a:solidFill>
                  <a:srgbClr val="00B050"/>
                </a:solidFill>
              </a:rPr>
              <a:t>Submitted By                                             Under the guidance of</a:t>
            </a:r>
          </a:p>
          <a:p>
            <a:pPr algn="l"/>
            <a:r>
              <a:rPr lang="en-IN" sz="1600" dirty="0" smtClean="0">
                <a:solidFill>
                  <a:srgbClr val="002060"/>
                </a:solidFill>
              </a:rPr>
              <a:t>1.Nitin </a:t>
            </a:r>
            <a:r>
              <a:rPr lang="en-IN" sz="1600" dirty="0" err="1" smtClean="0">
                <a:solidFill>
                  <a:srgbClr val="002060"/>
                </a:solidFill>
              </a:rPr>
              <a:t>Yawale</a:t>
            </a:r>
            <a:r>
              <a:rPr lang="en-IN" sz="1600" dirty="0" smtClean="0">
                <a:solidFill>
                  <a:srgbClr val="002060"/>
                </a:solidFill>
              </a:rPr>
              <a:t>                                                              </a:t>
            </a:r>
            <a:r>
              <a:rPr lang="en-IN" sz="1600" dirty="0" smtClean="0">
                <a:solidFill>
                  <a:srgbClr val="002060"/>
                </a:solidFill>
              </a:rPr>
              <a:t>        </a:t>
            </a:r>
            <a:r>
              <a:rPr lang="en-IN" sz="1600" dirty="0" smtClean="0">
                <a:solidFill>
                  <a:srgbClr val="002060"/>
                </a:solidFill>
              </a:rPr>
              <a:t>Pooja Mehta       </a:t>
            </a:r>
          </a:p>
          <a:p>
            <a:pPr algn="l"/>
            <a:r>
              <a:rPr lang="en-IN" sz="1600" dirty="0" smtClean="0">
                <a:solidFill>
                  <a:srgbClr val="002060"/>
                </a:solidFill>
              </a:rPr>
              <a:t>2.Sakshi </a:t>
            </a:r>
            <a:r>
              <a:rPr lang="en-IN" sz="1600" dirty="0" err="1" smtClean="0">
                <a:solidFill>
                  <a:srgbClr val="002060"/>
                </a:solidFill>
              </a:rPr>
              <a:t>Hande</a:t>
            </a:r>
            <a:endParaRPr lang="en-IN" sz="1600" dirty="0" smtClean="0">
              <a:solidFill>
                <a:srgbClr val="002060"/>
              </a:solidFill>
            </a:endParaRPr>
          </a:p>
          <a:p>
            <a:pPr algn="l"/>
            <a:r>
              <a:rPr lang="en-IN" sz="1600" dirty="0" smtClean="0">
                <a:solidFill>
                  <a:srgbClr val="002060"/>
                </a:solidFill>
              </a:rPr>
              <a:t>3.B </a:t>
            </a:r>
            <a:r>
              <a:rPr lang="en-IN" sz="1600" dirty="0" err="1" smtClean="0">
                <a:solidFill>
                  <a:srgbClr val="002060"/>
                </a:solidFill>
              </a:rPr>
              <a:t>Tejswini</a:t>
            </a:r>
            <a:endParaRPr lang="en-IN" sz="1600" dirty="0" smtClean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endParaRPr lang="en-IN" sz="2900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56094" y="3805518"/>
            <a:ext cx="131781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392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SPRING ANNOTATIONS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@Repository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is a class-level annotation. The repository is a </a:t>
            </a:r>
            <a:r>
              <a:rPr lang="en-US" b="1" dirty="0" smtClean="0">
                <a:solidFill>
                  <a:schemeClr val="accent1"/>
                </a:solidFill>
              </a:rPr>
              <a:t>DAOs</a:t>
            </a:r>
            <a:r>
              <a:rPr lang="en-US" dirty="0" smtClean="0">
                <a:solidFill>
                  <a:schemeClr val="accent1"/>
                </a:solidFill>
              </a:rPr>
              <a:t> (Data Access Object) that access the database directly. The repository does all the operations related to the database.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EnableAutoConfiguration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auto-configures the bean that is present in the </a:t>
            </a:r>
            <a:r>
              <a:rPr lang="en-US" dirty="0" err="1" smtClean="0">
                <a:solidFill>
                  <a:schemeClr val="accent1"/>
                </a:solidFill>
              </a:rPr>
              <a:t>classpath</a:t>
            </a:r>
            <a:r>
              <a:rPr lang="en-US" dirty="0" smtClean="0">
                <a:solidFill>
                  <a:schemeClr val="accent1"/>
                </a:solidFill>
              </a:rPr>
              <a:t> and configures it to run the methods. The use of this annotation is reduced in Spring Boot 1.2.0 release because developers provided an alternative of the annotation, i.e.</a:t>
            </a:r>
            <a:r>
              <a:rPr lang="en-US" dirty="0" smtClean="0">
                <a:solidFill>
                  <a:schemeClr val="accent2"/>
                </a:solidFill>
              </a:rPr>
              <a:t> </a:t>
            </a:r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SpringBootApplication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SpringBootApplication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is a combination of three annotations </a:t>
            </a:r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EnableAutoConfiguration</a:t>
            </a:r>
            <a:r>
              <a:rPr lang="en-US" b="1" dirty="0" smtClean="0">
                <a:solidFill>
                  <a:schemeClr val="accent1"/>
                </a:solidFill>
              </a:rPr>
              <a:t>, @</a:t>
            </a:r>
            <a:r>
              <a:rPr lang="en-US" b="1" dirty="0" err="1" smtClean="0">
                <a:solidFill>
                  <a:schemeClr val="accent1"/>
                </a:solidFill>
              </a:rPr>
              <a:t>ComponentScan</a:t>
            </a:r>
            <a:r>
              <a:rPr lang="en-US" b="1" dirty="0" smtClean="0">
                <a:solidFill>
                  <a:schemeClr val="accent1"/>
                </a:solidFill>
              </a:rPr>
              <a:t>,</a:t>
            </a:r>
            <a:r>
              <a:rPr lang="en-US" dirty="0" smtClean="0">
                <a:solidFill>
                  <a:schemeClr val="accent1"/>
                </a:solidFill>
              </a:rPr>
              <a:t> and </a:t>
            </a:r>
            <a:r>
              <a:rPr lang="en-US" b="1" dirty="0" smtClean="0">
                <a:solidFill>
                  <a:schemeClr val="accent1"/>
                </a:solidFill>
              </a:rPr>
              <a:t>@Configuration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RequestMapping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is used to map the </a:t>
            </a:r>
            <a:r>
              <a:rPr lang="en-US" b="1" dirty="0" smtClean="0">
                <a:solidFill>
                  <a:schemeClr val="accent1"/>
                </a:solidFill>
              </a:rPr>
              <a:t>web requests</a:t>
            </a:r>
            <a:r>
              <a:rPr lang="en-US" dirty="0" smtClean="0">
                <a:solidFill>
                  <a:schemeClr val="accent1"/>
                </a:solidFill>
              </a:rPr>
              <a:t>. It has many optional elements like </a:t>
            </a:r>
            <a:r>
              <a:rPr lang="en-US" b="1" dirty="0" smtClean="0">
                <a:solidFill>
                  <a:schemeClr val="accent1"/>
                </a:solidFill>
              </a:rPr>
              <a:t>consumes, header, method, name, </a:t>
            </a:r>
            <a:r>
              <a:rPr lang="en-US" b="1" dirty="0" err="1" smtClean="0">
                <a:solidFill>
                  <a:schemeClr val="accent1"/>
                </a:solidFill>
              </a:rPr>
              <a:t>params</a:t>
            </a:r>
            <a:r>
              <a:rPr lang="en-US" b="1" dirty="0" smtClean="0">
                <a:solidFill>
                  <a:schemeClr val="accent1"/>
                </a:solidFill>
              </a:rPr>
              <a:t>, path, produces</a:t>
            </a:r>
            <a:r>
              <a:rPr lang="en-US" dirty="0" smtClean="0">
                <a:solidFill>
                  <a:schemeClr val="accent1"/>
                </a:solidFill>
              </a:rPr>
              <a:t>, and </a:t>
            </a:r>
            <a:r>
              <a:rPr lang="en-US" b="1" dirty="0" smtClean="0">
                <a:solidFill>
                  <a:schemeClr val="accent1"/>
                </a:solidFill>
              </a:rPr>
              <a:t>value</a:t>
            </a:r>
            <a:r>
              <a:rPr lang="en-US" dirty="0" smtClean="0">
                <a:solidFill>
                  <a:schemeClr val="accent1"/>
                </a:solidFill>
              </a:rPr>
              <a:t>. We use it with the class as well as the method.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GetMapping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maps the</a:t>
            </a:r>
            <a:r>
              <a:rPr lang="en-US" dirty="0" smtClean="0">
                <a:solidFill>
                  <a:schemeClr val="accent2"/>
                </a:solidFill>
              </a:rPr>
              <a:t> </a:t>
            </a:r>
            <a:r>
              <a:rPr lang="en-US" b="1" dirty="0" smtClean="0">
                <a:solidFill>
                  <a:schemeClr val="accent2"/>
                </a:solidFill>
              </a:rPr>
              <a:t>HTTP GET</a:t>
            </a:r>
            <a:r>
              <a:rPr lang="en-US" dirty="0" smtClean="0">
                <a:solidFill>
                  <a:schemeClr val="accent1"/>
                </a:solidFill>
              </a:rPr>
              <a:t> requests on the specific handler method. It is used to create a web service endpoint that </a:t>
            </a:r>
            <a:r>
              <a:rPr lang="en-US" b="1" dirty="0" smtClean="0">
                <a:solidFill>
                  <a:schemeClr val="accent1"/>
                </a:solidFill>
              </a:rPr>
              <a:t>fetches.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USE CASE DIAGRAM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12" y="2285999"/>
            <a:ext cx="10824882" cy="41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9764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Home Page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9217" name="Picture 1" descr="C:\Users\Dell\Pictures\Screenshots\Screenshot (29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17431" y="2285999"/>
            <a:ext cx="9879167" cy="3934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937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STUDENTS REGISTRATION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pic>
        <p:nvPicPr>
          <p:cNvPr id="8193" name="Picture 1" descr="C:\Users\Dell\Pictures\Screenshots\Screenshot (32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9247" y="2557463"/>
            <a:ext cx="10892118" cy="3708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374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STUDENTS LOGIN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pic>
        <p:nvPicPr>
          <p:cNvPr id="7169" name="Picture 1" descr="C:\Users\Dell\Pictures\Screenshots\Screenshot (33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59099" y="2382592"/>
            <a:ext cx="9427335" cy="3979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15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STUDENT PORTAL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pic>
        <p:nvPicPr>
          <p:cNvPr id="36866" name="Picture 2" descr="C:\Users\Dell\Pictures\Screenshots\Screenshot (36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4096" y="2421229"/>
            <a:ext cx="10663707" cy="39538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RECRUITER REGISTRATION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34818" name="Picture 2" descr="C:\Users\Dell\Pictures\Screenshots\Screenshot (34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3189" y="2421229"/>
            <a:ext cx="10225825" cy="36086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RECRUITER LOGIN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35842" name="Picture 2" descr="C:\Users\Dell\Pictures\Screenshots\Screenshot (35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8338" y="2395470"/>
            <a:ext cx="10856890" cy="40310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RECRUITER PORTAL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37890" name="Picture 2" descr="C:\Users\Dell\Pictures\Screenshots\Screenshot (37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30310" y="2531337"/>
            <a:ext cx="10277341" cy="35861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CONCLUSION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059" y="2635624"/>
            <a:ext cx="10022538" cy="37517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The placement system facilitates the process of placement of students passing out from the institute.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This component can be easily plugged in many other system . Also the component is user friendly.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Accurate information is available.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 Web based placement management system by maintaining the student details related to placement in an efficient manner.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Provides security to the system and software.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0327"/>
            <a:ext cx="8877837" cy="15718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6000" b="1" dirty="0">
                <a:solidFill>
                  <a:schemeClr val="accent3"/>
                </a:solidFill>
              </a:rPr>
              <a:t>I</a:t>
            </a:r>
            <a:r>
              <a:rPr lang="en-US" sz="6000" b="1" dirty="0" smtClean="0">
                <a:solidFill>
                  <a:schemeClr val="accent3"/>
                </a:solidFill>
              </a:rPr>
              <a:t>TRODUCTION</a:t>
            </a:r>
            <a:r>
              <a:rPr lang="en-US" sz="6000" b="1" dirty="0">
                <a:solidFill>
                  <a:schemeClr val="accent3"/>
                </a:solidFill>
              </a:rPr>
              <a:t/>
            </a:r>
            <a:br>
              <a:rPr lang="en-US" sz="6000" b="1" dirty="0">
                <a:solidFill>
                  <a:schemeClr val="accent3"/>
                </a:solidFill>
              </a:rPr>
            </a:br>
            <a:endParaRPr lang="en-US" sz="6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In today’s  modern, sophisticated and fast world </a:t>
            </a:r>
            <a:r>
              <a:rPr lang="en-US" sz="2800" b="1" baseline="-25000" dirty="0" smtClean="0">
                <a:solidFill>
                  <a:schemeClr val="accent1"/>
                </a:solidFill>
              </a:rPr>
              <a:t>,</a:t>
            </a:r>
            <a:r>
              <a:rPr lang="en-US" sz="2800" b="1" dirty="0" smtClean="0">
                <a:solidFill>
                  <a:schemeClr val="accent1"/>
                </a:solidFill>
              </a:rPr>
              <a:t> online PLACEMENT MANAGEMENT have become a medium of communication among the internet users . On one end it is informative , convenient and cost effective. ONLINE PLACEMENT MANAGEMENT focused on building online communities of people having shared interests. PLACEMENT CELLS  have common themes of providing best jobs, person-to-company  interaction and creation of shared  and collaborative content.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58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94" y="847165"/>
            <a:ext cx="9036424" cy="51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676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3"/>
                </a:solidFill>
              </a:rPr>
              <a:t>PROJECT OBJECTIVE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Help in fast access producers in placement related </a:t>
            </a:r>
            <a:r>
              <a:rPr lang="en-US" b="1" dirty="0" smtClean="0">
                <a:solidFill>
                  <a:schemeClr val="accent1"/>
                </a:solidFill>
              </a:rPr>
              <a:t>activities.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facility of maintaining the details of the students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Time Saving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Easy to access</a:t>
            </a:r>
            <a:r>
              <a:rPr lang="en-US" b="1" dirty="0">
                <a:solidFill>
                  <a:schemeClr val="accent1"/>
                </a:solidFill>
              </a:rPr>
              <a:t> .</a:t>
            </a:r>
            <a:r>
              <a:rPr lang="en-US" b="1" dirty="0" smtClean="0">
                <a:solidFill>
                  <a:schemeClr val="accent1"/>
                </a:solidFill>
              </a:rPr>
              <a:t> Avoid fake entry.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Only Eligible student get chance. Improve accuracy in result.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The proposed system intends user-friendly operations which may resolve ambiguity.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87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27847"/>
            <a:ext cx="8560492" cy="1371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       </a:t>
            </a:r>
            <a:br>
              <a:rPr lang="en-US" b="1" dirty="0" smtClean="0">
                <a:solidFill>
                  <a:schemeClr val="accent3"/>
                </a:solidFill>
              </a:rPr>
            </a:br>
            <a:r>
              <a:rPr lang="en-US" sz="4000" b="1" dirty="0" smtClean="0">
                <a:solidFill>
                  <a:schemeClr val="accent3"/>
                </a:solidFill>
              </a:rPr>
              <a:t>PLACEMENT CELLS BENIFITS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A placement  Cell site can be good way to make connections with people with similar interests and goals.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Facilities open communication, leading to enhanced job information discovery and delivery .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 Build new connection, awareness and company response.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endParaRPr lang="en-US" sz="2800" b="1" dirty="0" smtClean="0">
              <a:solidFill>
                <a:schemeClr val="accent1"/>
              </a:solidFill>
            </a:endParaRPr>
          </a:p>
          <a:p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3117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3346" y="1738647"/>
            <a:ext cx="69803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Provides an opportunity  to widen business contacts</a:t>
            </a:r>
            <a:r>
              <a:rPr lang="en-US" sz="2800" b="1" dirty="0" smtClean="0">
                <a:solidFill>
                  <a:schemeClr val="accent1"/>
                </a:solidFill>
              </a:rPr>
              <a:t>.</a:t>
            </a:r>
          </a:p>
          <a:p>
            <a:endParaRPr lang="en-US" sz="2800" b="1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Convenient and easy to use </a:t>
            </a:r>
            <a:r>
              <a:rPr lang="en-US" sz="2800" b="1" dirty="0" smtClean="0">
                <a:solidFill>
                  <a:schemeClr val="accent1"/>
                </a:solidFill>
              </a:rPr>
              <a:t>.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Placements Cells  site provides different categorized job opportunity. It also allow 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user to upload their resume.</a:t>
            </a:r>
          </a:p>
        </p:txBody>
      </p:sp>
    </p:spTree>
    <p:extLst>
      <p:ext uri="{BB962C8B-B14F-4D97-AF65-F5344CB8AC3E}">
        <p14:creationId xmlns:p14="http://schemas.microsoft.com/office/powerpoint/2010/main" xmlns="" val="32389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</a:rPr>
              <a:t>TECHNOLOGIES USED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7228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Java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Spring Boot 2.2.6+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Spring Framework 5.2.5+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Maven 3.2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Spring Data JPA(Hibernate)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 smtClean="0">
                <a:solidFill>
                  <a:schemeClr val="accent1"/>
                </a:solidFill>
              </a:rPr>
              <a:t>MySQL</a:t>
            </a:r>
            <a:endParaRPr lang="en-IN" b="1" dirty="0" smtClean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 smtClean="0">
                <a:solidFill>
                  <a:schemeClr val="accent1"/>
                </a:solidFill>
              </a:rPr>
              <a:t>Thymeleaf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14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</a:rPr>
              <a:t>REQUIRED SPECIFICATION</a:t>
            </a:r>
            <a:endParaRPr lang="en-US" sz="36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5670880"/>
              </p:ext>
            </p:extLst>
          </p:nvPr>
        </p:nvGraphicFramePr>
        <p:xfrm>
          <a:off x="1429870" y="2476779"/>
          <a:ext cx="9601200" cy="3135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00600"/>
                <a:gridCol w="4800600"/>
              </a:tblGrid>
              <a:tr h="78375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            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Hardware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Configuration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Software Configuration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8375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System: P IV</a:t>
                      </a:r>
                      <a:r>
                        <a:rPr lang="en-IN" b="1" baseline="0" dirty="0" smtClean="0"/>
                        <a:t> or above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Software IDE : Eclipse</a:t>
                      </a:r>
                      <a:endParaRPr lang="en-US" b="1" dirty="0"/>
                    </a:p>
                  </a:txBody>
                  <a:tcPr/>
                </a:tc>
              </a:tr>
              <a:tr h="78375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RAM : 1 GB</a:t>
                      </a:r>
                    </a:p>
                    <a:p>
                      <a:r>
                        <a:rPr lang="en-IN" b="1" dirty="0" smtClean="0"/>
                        <a:t>Hard Disk : 10 GB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Language : Java</a:t>
                      </a:r>
                      <a:endParaRPr lang="en-US" b="1" dirty="0"/>
                    </a:p>
                  </a:txBody>
                  <a:tcPr/>
                </a:tc>
              </a:tr>
              <a:tr h="78375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Operating System : Windows 8 &amp; above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Back End</a:t>
                      </a:r>
                      <a:r>
                        <a:rPr lang="en-IN" b="1" baseline="0" dirty="0" smtClean="0"/>
                        <a:t> : My SQL  Server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427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/>
                </a:solidFill>
              </a:rPr>
              <a:t>PROPOSED SYSTEM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The aim of the proposed  system is to develop a system with improve facilities. Our project has big scope to do. Student can access previous information about placement . We can store information of all students. Various companies can access their information . Notifications are sent  to student about the companies.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The proposed system can overcome all the limitation of the existing system , such as student’s information is maintained in the  database, it gives more security to data , insure data accuracy, only eligible student get </a:t>
            </a:r>
            <a:r>
              <a:rPr lang="en-US" b="1" dirty="0" err="1" smtClean="0">
                <a:solidFill>
                  <a:schemeClr val="accent1"/>
                </a:solidFill>
              </a:rPr>
              <a:t>chance,it</a:t>
            </a:r>
            <a:r>
              <a:rPr lang="en-US" b="1" dirty="0" smtClean="0">
                <a:solidFill>
                  <a:schemeClr val="accent1"/>
                </a:solidFill>
              </a:rPr>
              <a:t> makes information flow efficient.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037" y="672849"/>
            <a:ext cx="9601196" cy="1303867"/>
          </a:xfrm>
        </p:spPr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SPRING ANNOTATIONS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@Controller: The @Controller is a class-level annotation. It is a specialization of @Component. It marks a class as a web request handler. It is often used to serve web pages. By default, it returns a string that indicates which route to redirect. It is mostly used with @</a:t>
            </a:r>
            <a:r>
              <a:rPr lang="en-US" b="1" dirty="0" err="1" smtClean="0">
                <a:solidFill>
                  <a:schemeClr val="accent1"/>
                </a:solidFill>
              </a:rPr>
              <a:t>RequestMapping</a:t>
            </a:r>
            <a:r>
              <a:rPr lang="en-US" b="1" dirty="0" smtClean="0">
                <a:solidFill>
                  <a:schemeClr val="accent1"/>
                </a:solidFill>
              </a:rPr>
              <a:t> annotation.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</a:t>
            </a:r>
            <a:r>
              <a:rPr lang="en-US" b="1" dirty="0" err="1" smtClean="0">
                <a:solidFill>
                  <a:schemeClr val="accent1"/>
                </a:solidFill>
              </a:rPr>
              <a:t>Autowired</a:t>
            </a:r>
            <a:r>
              <a:rPr lang="en-US" b="1" dirty="0" smtClean="0">
                <a:solidFill>
                  <a:schemeClr val="accent1"/>
                </a:solidFill>
              </a:rPr>
              <a:t>: Spring provides annotation-based auto-wiring by providing @</a:t>
            </a:r>
            <a:r>
              <a:rPr lang="en-US" b="1" dirty="0" err="1" smtClean="0">
                <a:solidFill>
                  <a:schemeClr val="accent1"/>
                </a:solidFill>
              </a:rPr>
              <a:t>Autowired</a:t>
            </a:r>
            <a:r>
              <a:rPr lang="en-US" b="1" dirty="0" smtClean="0">
                <a:solidFill>
                  <a:schemeClr val="accent1"/>
                </a:solidFill>
              </a:rPr>
              <a:t> annotation. It is used to </a:t>
            </a:r>
            <a:r>
              <a:rPr lang="en-US" b="1" dirty="0" err="1" smtClean="0">
                <a:solidFill>
                  <a:schemeClr val="accent1"/>
                </a:solidFill>
              </a:rPr>
              <a:t>autowire</a:t>
            </a:r>
            <a:r>
              <a:rPr lang="en-US" b="1" dirty="0" smtClean="0">
                <a:solidFill>
                  <a:schemeClr val="accent1"/>
                </a:solidFill>
              </a:rPr>
              <a:t> spring bean on setter methods, instance variable, and constructor. When we use @</a:t>
            </a:r>
            <a:r>
              <a:rPr lang="en-US" b="1" dirty="0" err="1" smtClean="0">
                <a:solidFill>
                  <a:schemeClr val="accent1"/>
                </a:solidFill>
              </a:rPr>
              <a:t>Autowired</a:t>
            </a:r>
            <a:r>
              <a:rPr lang="en-US" b="1" dirty="0" smtClean="0">
                <a:solidFill>
                  <a:schemeClr val="accent1"/>
                </a:solidFill>
              </a:rPr>
              <a:t> annotation, the spring container auto-wires the bean by matching data-type.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@Configuration: It is a class-level annotation. The class annotated with @Configuration used by Spring Containers as a source of bean definitions.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@Bean: It is a method-level annotation. It is an alternative of XML &lt;bean&gt; tag. It tells the method to produce a bean to be managed by Spring Container.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@Service: It is also used at class level. It tells the Spring that class contains the business logic.</a:t>
            </a:r>
            <a:endParaRPr lang="en-IN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37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1201</TotalTime>
  <Words>475</Words>
  <Application>Microsoft Office PowerPoint</Application>
  <PresentationFormat>Custom</PresentationFormat>
  <Paragraphs>71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Organic</vt:lpstr>
      <vt:lpstr>PLACEMENT MANAGEMENT SYSTEM</vt:lpstr>
      <vt:lpstr> ITRODUCTION </vt:lpstr>
      <vt:lpstr>PROJECT OBJECTIVE</vt:lpstr>
      <vt:lpstr>        PLACEMENT CELLS BENIFITS</vt:lpstr>
      <vt:lpstr>Slide 5</vt:lpstr>
      <vt:lpstr>TECHNOLOGIES USED</vt:lpstr>
      <vt:lpstr>REQUIRED SPECIFICATION</vt:lpstr>
      <vt:lpstr>PROPOSED SYSTEM</vt:lpstr>
      <vt:lpstr>SPRING ANNOTATIONS</vt:lpstr>
      <vt:lpstr>SPRING ANNOTATIONS</vt:lpstr>
      <vt:lpstr>USE CASE DIAGRAM</vt:lpstr>
      <vt:lpstr>Home Page</vt:lpstr>
      <vt:lpstr>STUDENTS REGISTRATION</vt:lpstr>
      <vt:lpstr>STUDENTS LOGIN</vt:lpstr>
      <vt:lpstr>STUDENT PORTAL</vt:lpstr>
      <vt:lpstr>RECRUITER REGISTRATION</vt:lpstr>
      <vt:lpstr>RECRUITER LOGIN</vt:lpstr>
      <vt:lpstr>RECRUITER PORTAL</vt:lpstr>
      <vt:lpstr>CONCLUSION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Placement Management System</dc:title>
  <dc:creator>hp</dc:creator>
  <cp:lastModifiedBy>Dell</cp:lastModifiedBy>
  <cp:revision>58</cp:revision>
  <dcterms:created xsi:type="dcterms:W3CDTF">2022-05-07T16:34:04Z</dcterms:created>
  <dcterms:modified xsi:type="dcterms:W3CDTF">2022-05-09T05:29:13Z</dcterms:modified>
</cp:coreProperties>
</file>